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 Bold" panose="020B0604020202020204" charset="0"/>
      <p:regular r:id="rId17"/>
    </p:embeddedFont>
    <p:embeddedFont>
      <p:font typeface="Kollektif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eorgia Pro" panose="020B0604020202020204" charset="0"/>
      <p:regular r:id="rId23"/>
    </p:embeddedFont>
    <p:embeddedFont>
      <p:font typeface="Open Sauce Heavy" panose="020B0604020202020204" charset="0"/>
      <p:regular r:id="rId24"/>
    </p:embeddedFont>
    <p:embeddedFont>
      <p:font typeface="Mokoto" panose="020B0604020202020204" charset="0"/>
      <p:regular r:id="rId25"/>
    </p:embeddedFont>
    <p:embeddedFont>
      <p:font typeface="Kollektif" panose="020B0604020202020204" charset="0"/>
      <p:regular r:id="rId26"/>
    </p:embeddedFont>
    <p:embeddedFont>
      <p:font typeface="Georgia Pro Italics" panose="020B0604020202020204" charset="0"/>
      <p:regular r:id="rId27"/>
    </p:embeddedFont>
    <p:embeddedFont>
      <p:font typeface="Open Sans Bold" panose="020B0604020202020204" charset="0"/>
      <p:regular r:id="rId28"/>
    </p:embeddedFont>
    <p:embeddedFont>
      <p:font typeface="Montserrat Semi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7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12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54.svg"/><Relationship Id="rId4" Type="http://schemas.openxmlformats.org/officeDocument/2006/relationships/image" Target="../media/image30.svg"/><Relationship Id="rId9" Type="http://schemas.openxmlformats.org/officeDocument/2006/relationships/image" Target="../media/image32.png"/><Relationship Id="rId14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3.sv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jpe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15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15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11463" y="4079421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15778" y="1734574"/>
            <a:ext cx="3449246" cy="4807312"/>
          </a:xfrm>
          <a:custGeom>
            <a:avLst/>
            <a:gdLst/>
            <a:ahLst/>
            <a:cxnLst/>
            <a:rect l="l" t="t" r="r" b="b"/>
            <a:pathLst>
              <a:path w="3449246" h="4807312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95281" y="5579425"/>
            <a:ext cx="5888119" cy="3039741"/>
          </a:xfrm>
          <a:custGeom>
            <a:avLst/>
            <a:gdLst/>
            <a:ahLst/>
            <a:cxnLst/>
            <a:rect l="l" t="t" r="r" b="b"/>
            <a:pathLst>
              <a:path w="5888119" h="3039741">
                <a:moveTo>
                  <a:pt x="0" y="0"/>
                </a:moveTo>
                <a:lnTo>
                  <a:pt x="5888119" y="0"/>
                </a:lnTo>
                <a:lnTo>
                  <a:pt x="5888119" y="3039742"/>
                </a:lnTo>
                <a:lnTo>
                  <a:pt x="0" y="30397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20170" y="5865631"/>
            <a:ext cx="453936" cy="676255"/>
          </a:xfrm>
          <a:custGeom>
            <a:avLst/>
            <a:gdLst/>
            <a:ahLst/>
            <a:cxnLst/>
            <a:rect l="l" t="t" r="r" b="b"/>
            <a:pathLst>
              <a:path w="453936" h="676255">
                <a:moveTo>
                  <a:pt x="0" y="0"/>
                </a:moveTo>
                <a:lnTo>
                  <a:pt x="453936" y="0"/>
                </a:lnTo>
                <a:lnTo>
                  <a:pt x="453936" y="676255"/>
                </a:lnTo>
                <a:lnTo>
                  <a:pt x="0" y="6762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518317" y="1838572"/>
            <a:ext cx="7483302" cy="20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VISION</a:t>
            </a:r>
          </a:p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EXPLORERS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87716" y="5979911"/>
            <a:ext cx="450324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92DCEF"/>
                </a:solidFill>
                <a:latin typeface="Mokoto"/>
              </a:rPr>
              <a:t>DEEP LEARNING BASED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7716" y="7113872"/>
            <a:ext cx="5394121" cy="112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3"/>
              </a:lnSpc>
            </a:pPr>
            <a:r>
              <a:rPr lang="en-US" sz="2131">
                <a:solidFill>
                  <a:srgbClr val="92DCEF"/>
                </a:solidFill>
                <a:latin typeface="Mokoto"/>
              </a:rPr>
              <a:t>driver drowsiness, unease, or sleepiness detection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95281" y="582112"/>
            <a:ext cx="4667717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3"/>
              </a:lnSpc>
            </a:pPr>
            <a:r>
              <a:rPr lang="en-US" sz="3702" dirty="0" smtClean="0">
                <a:solidFill>
                  <a:srgbClr val="92DCEF"/>
                </a:solidFill>
                <a:latin typeface="Montserrat Bold"/>
              </a:rPr>
              <a:t>Delhi </a:t>
            </a:r>
            <a:r>
              <a:rPr lang="en-US" sz="3702" dirty="0" err="1" smtClean="0">
                <a:solidFill>
                  <a:srgbClr val="92DCEF"/>
                </a:solidFill>
                <a:latin typeface="Montserrat Bold"/>
              </a:rPr>
              <a:t>HackFest</a:t>
            </a:r>
            <a:endParaRPr lang="en-US" sz="3702" dirty="0">
              <a:solidFill>
                <a:srgbClr val="92DCEF"/>
              </a:solidFill>
              <a:latin typeface="Montserrat Bold"/>
            </a:endParaRPr>
          </a:p>
          <a:p>
            <a:pPr>
              <a:lnSpc>
                <a:spcPts val="5183"/>
              </a:lnSpc>
            </a:pPr>
            <a:endParaRPr lang="en-US" sz="3702" dirty="0">
              <a:solidFill>
                <a:srgbClr val="92DCEF"/>
              </a:solidFill>
              <a:latin typeface="Montserra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462994" y="1924297"/>
            <a:ext cx="1368289" cy="32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0"/>
              </a:lnSpc>
            </a:pPr>
            <a:r>
              <a:rPr lang="en-US" sz="1814">
                <a:solidFill>
                  <a:srgbClr val="92DCEF"/>
                </a:solidFill>
                <a:latin typeface="Mokoto"/>
              </a:rPr>
              <a:t>TEAM: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7716" y="4387328"/>
            <a:ext cx="5264685" cy="716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6"/>
              </a:lnSpc>
            </a:pPr>
            <a:r>
              <a:rPr lang="en-US" sz="4176">
                <a:solidFill>
                  <a:srgbClr val="92DCEF"/>
                </a:solidFill>
                <a:latin typeface="Mokoto"/>
              </a:rPr>
              <a:t>“ALERTEYE 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40234" y="4740950"/>
            <a:ext cx="4199597" cy="398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6"/>
              </a:lnSpc>
            </a:pPr>
            <a:r>
              <a:rPr lang="en-US" sz="2333">
                <a:solidFill>
                  <a:srgbClr val="92DCEF"/>
                </a:solidFill>
                <a:latin typeface="Georgia Pro"/>
              </a:rPr>
              <a:t>- </a:t>
            </a:r>
            <a:r>
              <a:rPr lang="en-US" sz="2333">
                <a:solidFill>
                  <a:srgbClr val="92DCEF"/>
                </a:solidFill>
                <a:latin typeface="Georgia Pro Italics"/>
              </a:rPr>
              <a:t>Revolutionizing Road Safety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5250" y="2662707"/>
            <a:ext cx="5229476" cy="2943759"/>
          </a:xfrm>
          <a:custGeom>
            <a:avLst/>
            <a:gdLst/>
            <a:ahLst/>
            <a:cxnLst/>
            <a:rect l="l" t="t" r="r" b="b"/>
            <a:pathLst>
              <a:path w="5229476" h="2943759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85250" y="5947365"/>
            <a:ext cx="5229476" cy="2943759"/>
          </a:xfrm>
          <a:custGeom>
            <a:avLst/>
            <a:gdLst/>
            <a:ahLst/>
            <a:cxnLst/>
            <a:rect l="l" t="t" r="r" b="b"/>
            <a:pathLst>
              <a:path w="5229476" h="2943759">
                <a:moveTo>
                  <a:pt x="0" y="0"/>
                </a:moveTo>
                <a:lnTo>
                  <a:pt x="5229476" y="0"/>
                </a:lnTo>
                <a:lnTo>
                  <a:pt x="5229476" y="2943759"/>
                </a:lnTo>
                <a:lnTo>
                  <a:pt x="0" y="2943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12033" y="3140942"/>
            <a:ext cx="2287955" cy="4617954"/>
          </a:xfrm>
          <a:custGeom>
            <a:avLst/>
            <a:gdLst/>
            <a:ahLst/>
            <a:cxnLst/>
            <a:rect l="l" t="t" r="r" b="b"/>
            <a:pathLst>
              <a:path w="2287955" h="4617954">
                <a:moveTo>
                  <a:pt x="0" y="0"/>
                </a:moveTo>
                <a:lnTo>
                  <a:pt x="2287955" y="0"/>
                </a:lnTo>
                <a:lnTo>
                  <a:pt x="2287955" y="4617954"/>
                </a:lnTo>
                <a:lnTo>
                  <a:pt x="0" y="4617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59" r="-10137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64037" y="6396753"/>
            <a:ext cx="2258513" cy="2044983"/>
          </a:xfrm>
          <a:custGeom>
            <a:avLst/>
            <a:gdLst/>
            <a:ahLst/>
            <a:cxnLst/>
            <a:rect l="l" t="t" r="r" b="b"/>
            <a:pathLst>
              <a:path w="2258513" h="2044983">
                <a:moveTo>
                  <a:pt x="0" y="0"/>
                </a:moveTo>
                <a:lnTo>
                  <a:pt x="2258513" y="0"/>
                </a:lnTo>
                <a:lnTo>
                  <a:pt x="2258513" y="2044983"/>
                </a:lnTo>
                <a:lnTo>
                  <a:pt x="0" y="2044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321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3294" y="3140942"/>
            <a:ext cx="1120692" cy="2465523"/>
          </a:xfrm>
          <a:custGeom>
            <a:avLst/>
            <a:gdLst/>
            <a:ahLst/>
            <a:cxnLst/>
            <a:rect l="l" t="t" r="r" b="b"/>
            <a:pathLst>
              <a:path w="1120692" h="2465523">
                <a:moveTo>
                  <a:pt x="0" y="0"/>
                </a:moveTo>
                <a:lnTo>
                  <a:pt x="1120692" y="0"/>
                </a:lnTo>
                <a:lnTo>
                  <a:pt x="1120692" y="2465524"/>
                </a:lnTo>
                <a:lnTo>
                  <a:pt x="0" y="2465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000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636506"/>
            <a:ext cx="9655328" cy="95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3"/>
              </a:lnSpc>
              <a:spcBef>
                <a:spcPct val="0"/>
              </a:spcBef>
            </a:pPr>
            <a:r>
              <a:rPr lang="en-US" sz="2724">
                <a:solidFill>
                  <a:srgbClr val="A2E3F9"/>
                </a:solidFill>
                <a:latin typeface="Montserrat Semi-Bold"/>
              </a:rPr>
              <a:t> CNNs are a class of deep learning models particularly suited for image and video analysis tasks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62530" y="692770"/>
            <a:ext cx="12830763" cy="143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USE OF CNN </a:t>
            </a:r>
          </a:p>
          <a:p>
            <a:pPr algn="ctr">
              <a:lnSpc>
                <a:spcPts val="5791"/>
              </a:lnSpc>
              <a:spcBef>
                <a:spcPct val="0"/>
              </a:spcBef>
            </a:pPr>
            <a:r>
              <a:rPr lang="en-US" sz="4136">
                <a:solidFill>
                  <a:srgbClr val="FFFFFF"/>
                </a:solidFill>
                <a:latin typeface="Mokoto"/>
              </a:rPr>
              <a:t>IN DRIVER DROWSINESS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702" y="3929160"/>
            <a:ext cx="7297067" cy="457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Spatial Hierarchies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Weight Sharing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Pooling Layers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Non-Linearity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Local Receptive Fields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Transfer Learning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Custom Architectures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Hyperparameter Tuning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Evaluation Metrics</a:t>
            </a:r>
          </a:p>
          <a:p>
            <a:pPr marL="444494" lvl="1" indent="-222247" algn="just">
              <a:lnSpc>
                <a:spcPts val="2882"/>
              </a:lnSpc>
              <a:buFont typeface="Arial"/>
              <a:buChar char="•"/>
            </a:pPr>
            <a:r>
              <a:rPr lang="en-US" sz="2058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algn="just">
              <a:lnSpc>
                <a:spcPts val="2141"/>
              </a:lnSpc>
            </a:pPr>
            <a:endParaRPr lang="en-US" sz="2058">
              <a:solidFill>
                <a:srgbClr val="A2E3F9"/>
              </a:solidFill>
              <a:latin typeface="Montserrat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47142" y="357403"/>
            <a:ext cx="12834355" cy="20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 PERFORMANCE METRICS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70937" y="2673603"/>
            <a:ext cx="2571750" cy="2571750"/>
            <a:chOff x="0" y="0"/>
            <a:chExt cx="3429000" cy="342900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l="l" t="t" r="r" b="b"/>
                <a:pathLst>
                  <a:path w="2059572" h="2614119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0488696" y="2678820"/>
            <a:ext cx="2571750" cy="2571750"/>
            <a:chOff x="0" y="0"/>
            <a:chExt cx="3429000" cy="342900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3429000" cy="3429000"/>
              <a:chOff x="0" y="0"/>
              <a:chExt cx="2540000" cy="254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433835"/>
                    </a:lnTo>
                    <a:cubicBezTo>
                      <a:pt x="1032372" y="432492"/>
                      <a:pt x="754258" y="591957"/>
                      <a:pt x="603692" y="851849"/>
                    </a:cubicBezTo>
                    <a:cubicBezTo>
                      <a:pt x="453127" y="1111741"/>
                      <a:pt x="453127" y="1432329"/>
                      <a:pt x="603692" y="1692221"/>
                    </a:cubicBezTo>
                    <a:cubicBezTo>
                      <a:pt x="754258" y="1952113"/>
                      <a:pt x="1032372" y="2111578"/>
                      <a:pt x="1332725" y="2110235"/>
                    </a:cubicBezTo>
                    <a:cubicBezTo>
                      <a:pt x="1633078" y="2111578"/>
                      <a:pt x="1911192" y="1952113"/>
                      <a:pt x="2061758" y="1692221"/>
                    </a:cubicBezTo>
                    <a:cubicBezTo>
                      <a:pt x="2212323" y="1432329"/>
                      <a:pt x="2212323" y="1111741"/>
                      <a:pt x="2061758" y="851849"/>
                    </a:cubicBezTo>
                    <a:cubicBezTo>
                      <a:pt x="1911192" y="591957"/>
                      <a:pt x="1633078" y="432492"/>
                      <a:pt x="1332725" y="433835"/>
                    </a:cubicBezTo>
                    <a:close/>
                  </a:path>
                </a:pathLst>
              </a:custGeom>
              <a:solidFill>
                <a:srgbClr val="494F56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558997" y="10740"/>
                <a:ext cx="2059572" cy="2614119"/>
              </a:xfrm>
              <a:custGeom>
                <a:avLst/>
                <a:gdLst/>
                <a:ahLst/>
                <a:cxnLst/>
                <a:rect l="l" t="t" r="r" b="b"/>
                <a:pathLst>
                  <a:path w="2059572" h="2614119">
                    <a:moveTo>
                      <a:pt x="971123" y="16184"/>
                    </a:moveTo>
                    <a:cubicBezTo>
                      <a:pt x="1456739" y="117802"/>
                      <a:pt x="1838718" y="492901"/>
                      <a:pt x="1949145" y="976589"/>
                    </a:cubicBezTo>
                    <a:cubicBezTo>
                      <a:pt x="2059573" y="1460277"/>
                      <a:pt x="1878227" y="1963984"/>
                      <a:pt x="1484827" y="2266284"/>
                    </a:cubicBezTo>
                    <a:cubicBezTo>
                      <a:pt x="1091427" y="2568583"/>
                      <a:pt x="558010" y="2614119"/>
                      <a:pt x="119063" y="2382873"/>
                    </a:cubicBezTo>
                    <a:cubicBezTo>
                      <a:pt x="50455" y="2347121"/>
                      <a:pt x="6222" y="2277392"/>
                      <a:pt x="3111" y="2200090"/>
                    </a:cubicBezTo>
                    <a:cubicBezTo>
                      <a:pt x="0" y="2122788"/>
                      <a:pt x="38488" y="2049730"/>
                      <a:pt x="104001" y="2008581"/>
                    </a:cubicBezTo>
                    <a:cubicBezTo>
                      <a:pt x="169514" y="1967431"/>
                      <a:pt x="252038" y="1964480"/>
                      <a:pt x="320323" y="2000845"/>
                    </a:cubicBezTo>
                    <a:cubicBezTo>
                      <a:pt x="610027" y="2153467"/>
                      <a:pt x="962083" y="2123413"/>
                      <a:pt x="1221727" y="1923896"/>
                    </a:cubicBezTo>
                    <a:cubicBezTo>
                      <a:pt x="1481371" y="1724378"/>
                      <a:pt x="1601059" y="1391931"/>
                      <a:pt x="1528177" y="1072697"/>
                    </a:cubicBezTo>
                    <a:cubicBezTo>
                      <a:pt x="1455295" y="753463"/>
                      <a:pt x="1203189" y="505898"/>
                      <a:pt x="882683" y="438830"/>
                    </a:cubicBezTo>
                    <a:cubicBezTo>
                      <a:pt x="806888" y="423323"/>
                      <a:pt x="745184" y="368447"/>
                      <a:pt x="720935" y="294981"/>
                    </a:cubicBezTo>
                    <a:cubicBezTo>
                      <a:pt x="696686" y="221515"/>
                      <a:pt x="713600" y="140690"/>
                      <a:pt x="765270" y="83111"/>
                    </a:cubicBezTo>
                    <a:cubicBezTo>
                      <a:pt x="816941" y="25531"/>
                      <a:pt x="895471" y="0"/>
                      <a:pt x="971123" y="16184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12" name="Freeform 12"/>
          <p:cNvSpPr/>
          <p:nvPr/>
        </p:nvSpPr>
        <p:spPr>
          <a:xfrm flipV="1">
            <a:off x="13600927" y="1385669"/>
            <a:ext cx="5832272" cy="1049809"/>
          </a:xfrm>
          <a:custGeom>
            <a:avLst/>
            <a:gdLst/>
            <a:ahLst/>
            <a:cxnLst/>
            <a:rect l="l" t="t" r="r" b="b"/>
            <a:pathLst>
              <a:path w="5832272" h="1049809">
                <a:moveTo>
                  <a:pt x="0" y="1049809"/>
                </a:moveTo>
                <a:lnTo>
                  <a:pt x="5832272" y="1049809"/>
                </a:lnTo>
                <a:lnTo>
                  <a:pt x="5832272" y="0"/>
                </a:lnTo>
                <a:lnTo>
                  <a:pt x="0" y="0"/>
                </a:lnTo>
                <a:lnTo>
                  <a:pt x="0" y="104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V="1">
            <a:off x="-3374013" y="60893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66764" y="5493912"/>
            <a:ext cx="4354473" cy="4400211"/>
          </a:xfrm>
          <a:custGeom>
            <a:avLst/>
            <a:gdLst/>
            <a:ahLst/>
            <a:cxnLst/>
            <a:rect l="l" t="t" r="r" b="b"/>
            <a:pathLst>
              <a:path w="4354473" h="4400211">
                <a:moveTo>
                  <a:pt x="0" y="0"/>
                </a:moveTo>
                <a:lnTo>
                  <a:pt x="4354472" y="0"/>
                </a:lnTo>
                <a:lnTo>
                  <a:pt x="4354472" y="4400211"/>
                </a:lnTo>
                <a:lnTo>
                  <a:pt x="0" y="4400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2053" b="-5047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884888" y="2842334"/>
            <a:ext cx="3280270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BLINKING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1348" y="6185513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97%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00927" y="2942981"/>
            <a:ext cx="3967777" cy="1021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YAWNING DETECTION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6677" y="6165315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16677" y="7137506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16677" y="8111595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16677" y="9108084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0462" y="6166463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ACCURACY 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0462" y="7186654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PRECISION  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40462" y="8103593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RMSE       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40462" y="9125307"/>
            <a:ext cx="3280270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F-SCORE   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51348" y="7156556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96.75%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51348" y="8226270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62%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51348" y="9127134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0.935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971842" y="8024346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71%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971842" y="6184365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98.65%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971842" y="7205704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99.2%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971842" y="9127134"/>
            <a:ext cx="3280270" cy="39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7"/>
              </a:lnSpc>
              <a:spcBef>
                <a:spcPct val="0"/>
              </a:spcBef>
            </a:pPr>
            <a:r>
              <a:rPr lang="en-US" sz="2269">
                <a:solidFill>
                  <a:srgbClr val="A2E3F9"/>
                </a:solidFill>
                <a:latin typeface="Montserrat Semi-Bold"/>
              </a:rPr>
              <a:t>0.981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6823" y="475589"/>
            <a:ext cx="12834355" cy="20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MODEL PERFORMANCE METRICS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3600927" y="1385669"/>
            <a:ext cx="5832272" cy="1049809"/>
          </a:xfrm>
          <a:custGeom>
            <a:avLst/>
            <a:gdLst/>
            <a:ahLst/>
            <a:cxnLst/>
            <a:rect l="l" t="t" r="r" b="b"/>
            <a:pathLst>
              <a:path w="5832272" h="1049809">
                <a:moveTo>
                  <a:pt x="0" y="1049809"/>
                </a:moveTo>
                <a:lnTo>
                  <a:pt x="5832272" y="1049809"/>
                </a:lnTo>
                <a:lnTo>
                  <a:pt x="5832272" y="0"/>
                </a:lnTo>
                <a:lnTo>
                  <a:pt x="0" y="0"/>
                </a:lnTo>
                <a:lnTo>
                  <a:pt x="0" y="104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3374013" y="608939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881" y="2916803"/>
            <a:ext cx="6209199" cy="6137209"/>
          </a:xfrm>
          <a:custGeom>
            <a:avLst/>
            <a:gdLst/>
            <a:ahLst/>
            <a:cxnLst/>
            <a:rect l="l" t="t" r="r" b="b"/>
            <a:pathLst>
              <a:path w="6209199" h="6137209">
                <a:moveTo>
                  <a:pt x="0" y="0"/>
                </a:moveTo>
                <a:lnTo>
                  <a:pt x="6209199" y="0"/>
                </a:lnTo>
                <a:lnTo>
                  <a:pt x="6209199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37018" y="3015034"/>
            <a:ext cx="6668038" cy="6038977"/>
          </a:xfrm>
          <a:custGeom>
            <a:avLst/>
            <a:gdLst/>
            <a:ahLst/>
            <a:cxnLst/>
            <a:rect l="l" t="t" r="r" b="b"/>
            <a:pathLst>
              <a:path w="6668038" h="6038977">
                <a:moveTo>
                  <a:pt x="0" y="0"/>
                </a:moveTo>
                <a:lnTo>
                  <a:pt x="6668038" y="0"/>
                </a:lnTo>
                <a:lnTo>
                  <a:pt x="6668038" y="6038977"/>
                </a:lnTo>
                <a:lnTo>
                  <a:pt x="0" y="6038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08970" y="609650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080774" y="3134304"/>
            <a:ext cx="1433068" cy="1433068"/>
            <a:chOff x="0" y="0"/>
            <a:chExt cx="638434" cy="638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923585" y="3264491"/>
            <a:ext cx="1433068" cy="1433068"/>
            <a:chOff x="0" y="0"/>
            <a:chExt cx="638434" cy="6384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10932" y="3199398"/>
            <a:ext cx="1433068" cy="1433068"/>
            <a:chOff x="0" y="0"/>
            <a:chExt cx="638434" cy="6384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53744" y="3329585"/>
            <a:ext cx="1433068" cy="1433068"/>
            <a:chOff x="0" y="0"/>
            <a:chExt cx="638434" cy="6384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1091" y="3264491"/>
            <a:ext cx="1433068" cy="1433068"/>
            <a:chOff x="0" y="0"/>
            <a:chExt cx="638434" cy="6384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384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183902" y="3394678"/>
            <a:ext cx="1433068" cy="1433068"/>
            <a:chOff x="0" y="0"/>
            <a:chExt cx="638434" cy="6384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8434" cy="638434"/>
            </a:xfrm>
            <a:custGeom>
              <a:avLst/>
              <a:gdLst/>
              <a:ahLst/>
              <a:cxnLst/>
              <a:rect l="l" t="t" r="r" b="b"/>
              <a:pathLst>
                <a:path w="638434" h="638434">
                  <a:moveTo>
                    <a:pt x="0" y="0"/>
                  </a:moveTo>
                  <a:lnTo>
                    <a:pt x="638434" y="0"/>
                  </a:lnTo>
                  <a:lnTo>
                    <a:pt x="638434" y="638434"/>
                  </a:lnTo>
                  <a:lnTo>
                    <a:pt x="0" y="638434"/>
                  </a:ln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080774" y="3571843"/>
            <a:ext cx="1065355" cy="818365"/>
          </a:xfrm>
          <a:custGeom>
            <a:avLst/>
            <a:gdLst/>
            <a:ahLst/>
            <a:cxnLst/>
            <a:rect l="l" t="t" r="r" b="b"/>
            <a:pathLst>
              <a:path w="1065355" h="818365">
                <a:moveTo>
                  <a:pt x="0" y="0"/>
                </a:moveTo>
                <a:lnTo>
                  <a:pt x="1065354" y="0"/>
                </a:lnTo>
                <a:lnTo>
                  <a:pt x="1065354" y="818365"/>
                </a:lnTo>
                <a:lnTo>
                  <a:pt x="0" y="818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710932" y="3510929"/>
            <a:ext cx="1070381" cy="1070381"/>
          </a:xfrm>
          <a:custGeom>
            <a:avLst/>
            <a:gdLst/>
            <a:ahLst/>
            <a:cxnLst/>
            <a:rect l="l" t="t" r="r" b="b"/>
            <a:pathLst>
              <a:path w="1070381" h="1070381">
                <a:moveTo>
                  <a:pt x="0" y="0"/>
                </a:moveTo>
                <a:lnTo>
                  <a:pt x="1070381" y="0"/>
                </a:lnTo>
                <a:lnTo>
                  <a:pt x="1070381" y="1070380"/>
                </a:lnTo>
                <a:lnTo>
                  <a:pt x="0" y="107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456854" y="3633601"/>
            <a:ext cx="887164" cy="955223"/>
          </a:xfrm>
          <a:custGeom>
            <a:avLst/>
            <a:gdLst/>
            <a:ahLst/>
            <a:cxnLst/>
            <a:rect l="l" t="t" r="r" b="b"/>
            <a:pathLst>
              <a:path w="887164" h="955223">
                <a:moveTo>
                  <a:pt x="0" y="0"/>
                </a:moveTo>
                <a:lnTo>
                  <a:pt x="887164" y="0"/>
                </a:lnTo>
                <a:lnTo>
                  <a:pt x="887164" y="955223"/>
                </a:lnTo>
                <a:lnTo>
                  <a:pt x="0" y="955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052615" y="8229600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-1017481" y="9244777"/>
            <a:ext cx="4581201" cy="1042223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323529" y="938320"/>
            <a:ext cx="7655501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INNOVATIONS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23585" y="5058206"/>
            <a:ext cx="3280270" cy="50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03865" y="5058206"/>
            <a:ext cx="3280270" cy="50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84145" y="5058206"/>
            <a:ext cx="3280270" cy="507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FEATURES</a:t>
            </a:r>
          </a:p>
        </p:txBody>
      </p:sp>
      <p:sp>
        <p:nvSpPr>
          <p:cNvPr id="31" name="Freeform 31"/>
          <p:cNvSpPr/>
          <p:nvPr/>
        </p:nvSpPr>
        <p:spPr>
          <a:xfrm>
            <a:off x="14721535" y="9258300"/>
            <a:ext cx="4581201" cy="1042223"/>
          </a:xfrm>
          <a:custGeom>
            <a:avLst/>
            <a:gdLst/>
            <a:ahLst/>
            <a:cxnLst/>
            <a:rect l="l" t="t" r="r" b="b"/>
            <a:pathLst>
              <a:path w="4581201" h="1042223">
                <a:moveTo>
                  <a:pt x="0" y="0"/>
                </a:moveTo>
                <a:lnTo>
                  <a:pt x="4581201" y="0"/>
                </a:lnTo>
                <a:lnTo>
                  <a:pt x="4581201" y="1042223"/>
                </a:lnTo>
                <a:lnTo>
                  <a:pt x="0" y="1042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595273" y="5956029"/>
            <a:ext cx="3837137" cy="1607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Real-Time Detection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Multi-Modal Sensing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Semi-Bold"/>
              </a:rPr>
              <a:t>Adaptive AI</a:t>
            </a: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Semi-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225431" y="5889354"/>
            <a:ext cx="3837137" cy="161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Seamless Integration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Privacy and Data Security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Scalability</a:t>
            </a: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698401" y="5889354"/>
            <a:ext cx="3837137" cy="225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User-Friendly Interface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Customized Alerts</a:t>
            </a:r>
          </a:p>
          <a:p>
            <a:pPr marL="396504" lvl="1" indent="-198252" algn="just">
              <a:lnSpc>
                <a:spcPts val="2571"/>
              </a:lnSpc>
              <a:buFont typeface="Arial"/>
              <a:buChar char="•"/>
            </a:pPr>
            <a:r>
              <a:rPr lang="en-US" sz="1836">
                <a:solidFill>
                  <a:srgbClr val="A2E3F9"/>
                </a:solidFill>
                <a:latin typeface="Montserrat Bold"/>
              </a:rPr>
              <a:t>Energy Efficiency</a:t>
            </a: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  <a:p>
            <a:pPr algn="just">
              <a:lnSpc>
                <a:spcPts val="2571"/>
              </a:lnSpc>
            </a:pPr>
            <a:endParaRPr lang="en-US" sz="1836">
              <a:solidFill>
                <a:srgbClr val="A2E3F9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8422" y="222403"/>
            <a:ext cx="11111156" cy="9842193"/>
          </a:xfrm>
          <a:custGeom>
            <a:avLst/>
            <a:gdLst/>
            <a:ahLst/>
            <a:cxnLst/>
            <a:rect l="l" t="t" r="r" b="b"/>
            <a:pathLst>
              <a:path w="11111156" h="9842193">
                <a:moveTo>
                  <a:pt x="0" y="0"/>
                </a:moveTo>
                <a:lnTo>
                  <a:pt x="11111156" y="0"/>
                </a:lnTo>
                <a:lnTo>
                  <a:pt x="11111156" y="9842194"/>
                </a:lnTo>
                <a:lnTo>
                  <a:pt x="0" y="984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6249" y="895350"/>
            <a:ext cx="8497408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FUTURE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063" y="2333229"/>
            <a:ext cx="6985389" cy="4494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ADVANCED SENSOR INTEGRATION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 and ML Advancements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Edge Computing Optimization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IoT and Connectivity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Personalized Alerts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Predictive Analytics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AI-Powered Driver Assistance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Behavioral Biometrics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Global Expansion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Fleet Management Integration</a:t>
            </a:r>
          </a:p>
          <a:p>
            <a:pPr>
              <a:lnSpc>
                <a:spcPts val="3234"/>
              </a:lnSpc>
            </a:pPr>
            <a:endParaRPr lang="en-US" sz="2310">
              <a:solidFill>
                <a:srgbClr val="A2E3F9"/>
              </a:solidFill>
              <a:latin typeface="Montserrat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5063" y="6779871"/>
            <a:ext cx="12684451" cy="244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4"/>
              </a:lnSpc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FINANCIAL PROJECTIONS: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Revenue projections for the next 3-5 years indicate steady growth, with expected annual revenues of $7.1B by Year 2028.</a:t>
            </a:r>
          </a:p>
          <a:p>
            <a:pPr marL="498807" lvl="1" indent="-249403">
              <a:lnSpc>
                <a:spcPts val="3234"/>
              </a:lnSpc>
              <a:buFont typeface="Arial"/>
              <a:buChar char="•"/>
            </a:pPr>
            <a:r>
              <a:rPr lang="en-US" sz="2310">
                <a:solidFill>
                  <a:srgbClr val="A2E3F9"/>
                </a:solidFill>
                <a:latin typeface="Montserrat Bold"/>
              </a:rPr>
              <a:t>Cost structure includes R&amp;D, marketing, and operational expenses, with profitability expected by Year 2030.</a:t>
            </a:r>
          </a:p>
          <a:p>
            <a:pPr>
              <a:lnSpc>
                <a:spcPts val="3234"/>
              </a:lnSpc>
            </a:pPr>
            <a:endParaRPr lang="en-US" sz="2310">
              <a:solidFill>
                <a:srgbClr val="A2E3F9"/>
              </a:solidFill>
              <a:latin typeface="Montserrat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10805" y="4016039"/>
            <a:ext cx="4272443" cy="5242261"/>
          </a:xfrm>
          <a:custGeom>
            <a:avLst/>
            <a:gdLst/>
            <a:ahLst/>
            <a:cxnLst/>
            <a:rect l="l" t="t" r="r" b="b"/>
            <a:pathLst>
              <a:path w="4272443" h="5242261">
                <a:moveTo>
                  <a:pt x="0" y="0"/>
                </a:moveTo>
                <a:lnTo>
                  <a:pt x="4272443" y="0"/>
                </a:lnTo>
                <a:lnTo>
                  <a:pt x="4272443" y="5242261"/>
                </a:lnTo>
                <a:lnTo>
                  <a:pt x="0" y="5242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88903" y="1028700"/>
            <a:ext cx="4394345" cy="6124523"/>
          </a:xfrm>
          <a:custGeom>
            <a:avLst/>
            <a:gdLst/>
            <a:ahLst/>
            <a:cxnLst/>
            <a:rect l="l" t="t" r="r" b="b"/>
            <a:pathLst>
              <a:path w="4394345" h="6124523">
                <a:moveTo>
                  <a:pt x="0" y="0"/>
                </a:moveTo>
                <a:lnTo>
                  <a:pt x="4394345" y="0"/>
                </a:lnTo>
                <a:lnTo>
                  <a:pt x="4394345" y="6124523"/>
                </a:lnTo>
                <a:lnTo>
                  <a:pt x="0" y="6124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56062" y="2466820"/>
            <a:ext cx="6187938" cy="13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5"/>
              </a:lnSpc>
            </a:pPr>
            <a:r>
              <a:rPr lang="en-US" sz="7596">
                <a:solidFill>
                  <a:srgbClr val="92DCEF"/>
                </a:solidFill>
                <a:latin typeface="Mokoto"/>
              </a:rPr>
              <a:t>Thanks!</a:t>
            </a:r>
          </a:p>
        </p:txBody>
      </p:sp>
      <p:sp>
        <p:nvSpPr>
          <p:cNvPr id="8" name="Freeform 8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31807" y="2904075"/>
            <a:ext cx="19874105" cy="3347202"/>
            <a:chOff x="0" y="0"/>
            <a:chExt cx="5439065" cy="9160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39065" cy="916049"/>
            </a:xfrm>
            <a:custGeom>
              <a:avLst/>
              <a:gdLst/>
              <a:ahLst/>
              <a:cxnLst/>
              <a:rect l="l" t="t" r="r" b="b"/>
              <a:pathLst>
                <a:path w="5439065" h="916049">
                  <a:moveTo>
                    <a:pt x="0" y="0"/>
                  </a:moveTo>
                  <a:lnTo>
                    <a:pt x="5439065" y="0"/>
                  </a:lnTo>
                  <a:lnTo>
                    <a:pt x="5439065" y="916049"/>
                  </a:lnTo>
                  <a:lnTo>
                    <a:pt x="0" y="916049"/>
                  </a:lnTo>
                  <a:close/>
                </a:path>
              </a:pathLst>
            </a:custGeom>
            <a:solidFill>
              <a:srgbClr val="18072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23426" y="4337761"/>
            <a:ext cx="3481495" cy="3481495"/>
            <a:chOff x="0" y="0"/>
            <a:chExt cx="4641994" cy="46419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1994" cy="4641994"/>
            </a:xfrm>
            <a:custGeom>
              <a:avLst/>
              <a:gdLst/>
              <a:ahLst/>
              <a:cxnLst/>
              <a:rect l="l" t="t" r="r" b="b"/>
              <a:pathLst>
                <a:path w="4641994" h="4641994">
                  <a:moveTo>
                    <a:pt x="0" y="0"/>
                  </a:moveTo>
                  <a:lnTo>
                    <a:pt x="4641994" y="0"/>
                  </a:lnTo>
                  <a:lnTo>
                    <a:pt x="4641994" y="4641994"/>
                  </a:lnTo>
                  <a:lnTo>
                    <a:pt x="0" y="464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359784" y="367663"/>
              <a:ext cx="3891450" cy="3891435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399" b="-3399"/>
                </a:stretch>
              </a:blipFill>
            </p:spPr>
          </p:sp>
        </p:grpSp>
      </p:grpSp>
      <p:sp>
        <p:nvSpPr>
          <p:cNvPr id="21" name="Freeform 21"/>
          <p:cNvSpPr/>
          <p:nvPr/>
        </p:nvSpPr>
        <p:spPr>
          <a:xfrm>
            <a:off x="17192315" y="612415"/>
            <a:ext cx="559181" cy="296366"/>
          </a:xfrm>
          <a:custGeom>
            <a:avLst/>
            <a:gdLst/>
            <a:ahLst/>
            <a:cxnLst/>
            <a:rect l="l" t="t" r="r" b="b"/>
            <a:pathLst>
              <a:path w="559181" h="296366">
                <a:moveTo>
                  <a:pt x="0" y="0"/>
                </a:moveTo>
                <a:lnTo>
                  <a:pt x="559182" y="0"/>
                </a:lnTo>
                <a:lnTo>
                  <a:pt x="559182" y="296366"/>
                </a:lnTo>
                <a:lnTo>
                  <a:pt x="0" y="29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2843309" y="1268486"/>
            <a:ext cx="6873872" cy="162473"/>
          </a:xfrm>
          <a:custGeom>
            <a:avLst/>
            <a:gdLst/>
            <a:ahLst/>
            <a:cxnLst/>
            <a:rect l="l" t="t" r="r" b="b"/>
            <a:pathLst>
              <a:path w="6873872" h="162473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918833" y="2161581"/>
            <a:ext cx="7592066" cy="1071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1"/>
              </a:lnSpc>
            </a:pPr>
            <a:r>
              <a:rPr lang="en-US" sz="8051">
                <a:solidFill>
                  <a:srgbClr val="FFFFFF"/>
                </a:solidFill>
                <a:latin typeface="Mokoto"/>
              </a:rPr>
              <a:t>Our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04212" y="8026858"/>
            <a:ext cx="2907640" cy="4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 Bold"/>
              </a:rPr>
              <a:t>Priyanshu Srivastava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16880" y="8443741"/>
            <a:ext cx="2907640" cy="4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AI Engineer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051838" y="8889053"/>
            <a:ext cx="3224672" cy="4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Final Year  CSE - AI/ML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051838" y="9390387"/>
            <a:ext cx="3224672" cy="4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2"/>
              </a:lnSpc>
              <a:spcBef>
                <a:spcPct val="0"/>
              </a:spcBef>
            </a:pPr>
            <a:r>
              <a:rPr lang="en-US" sz="2266">
                <a:solidFill>
                  <a:srgbClr val="FFFFFF"/>
                </a:solidFill>
                <a:latin typeface="Kollektif"/>
              </a:rPr>
              <a:t>RKGIT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7265" y="2166071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961129" y="8599932"/>
            <a:ext cx="7315200" cy="1316736"/>
          </a:xfrm>
          <a:custGeom>
            <a:avLst/>
            <a:gdLst/>
            <a:ahLst/>
            <a:cxnLst/>
            <a:rect l="l" t="t" r="r" b="b"/>
            <a:pathLst>
              <a:path w="7315200" h="1316736">
                <a:moveTo>
                  <a:pt x="0" y="1316736"/>
                </a:moveTo>
                <a:lnTo>
                  <a:pt x="7315200" y="1316736"/>
                </a:lnTo>
                <a:lnTo>
                  <a:pt x="7315200" y="0"/>
                </a:lnTo>
                <a:lnTo>
                  <a:pt x="0" y="0"/>
                </a:lnTo>
                <a:lnTo>
                  <a:pt x="0" y="131673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55814" y="3066566"/>
            <a:ext cx="5553819" cy="1849817"/>
            <a:chOff x="0" y="0"/>
            <a:chExt cx="1462734" cy="4871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62734" cy="487195"/>
            </a:xfrm>
            <a:custGeom>
              <a:avLst/>
              <a:gdLst/>
              <a:ahLst/>
              <a:cxnLst/>
              <a:rect l="l" t="t" r="r" b="b"/>
              <a:pathLst>
                <a:path w="1462734" h="487195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9315"/>
                  </a:lnTo>
                  <a:cubicBezTo>
                    <a:pt x="1462734" y="474713"/>
                    <a:pt x="1450252" y="487195"/>
                    <a:pt x="1434854" y="487195"/>
                  </a:cubicBezTo>
                  <a:lnTo>
                    <a:pt x="27880" y="487195"/>
                  </a:lnTo>
                  <a:cubicBezTo>
                    <a:pt x="12482" y="487195"/>
                    <a:pt x="0" y="474713"/>
                    <a:pt x="0" y="459315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8188" y="895350"/>
            <a:ext cx="1099162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TABLE OF CONTENT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55814" y="5237953"/>
            <a:ext cx="5553819" cy="1840292"/>
            <a:chOff x="0" y="0"/>
            <a:chExt cx="1462734" cy="4846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2734" cy="484686"/>
            </a:xfrm>
            <a:custGeom>
              <a:avLst/>
              <a:gdLst/>
              <a:ahLst/>
              <a:cxnLst/>
              <a:rect l="l" t="t" r="r" b="b"/>
              <a:pathLst>
                <a:path w="1462734" h="484686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79201" y="5261124"/>
            <a:ext cx="5553819" cy="1840292"/>
            <a:chOff x="0" y="0"/>
            <a:chExt cx="1462734" cy="4846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62734" cy="484686"/>
            </a:xfrm>
            <a:custGeom>
              <a:avLst/>
              <a:gdLst/>
              <a:ahLst/>
              <a:cxnLst/>
              <a:rect l="l" t="t" r="r" b="b"/>
              <a:pathLst>
                <a:path w="1462734" h="484686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745900" y="3504448"/>
            <a:ext cx="1354739" cy="123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45"/>
              </a:lnSpc>
            </a:pPr>
            <a:r>
              <a:rPr lang="en-US" sz="7175">
                <a:solidFill>
                  <a:srgbClr val="003845"/>
                </a:solidFill>
                <a:latin typeface="Mokoto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079201" y="3008810"/>
            <a:ext cx="5553819" cy="1963865"/>
            <a:chOff x="0" y="0"/>
            <a:chExt cx="1462734" cy="5172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2734" cy="517232"/>
            </a:xfrm>
            <a:custGeom>
              <a:avLst/>
              <a:gdLst/>
              <a:ahLst/>
              <a:cxnLst/>
              <a:rect l="l" t="t" r="r" b="b"/>
              <a:pathLst>
                <a:path w="1462734" h="517232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89352"/>
                  </a:lnTo>
                  <a:cubicBezTo>
                    <a:pt x="1462734" y="504750"/>
                    <a:pt x="1450252" y="517232"/>
                    <a:pt x="1434854" y="517232"/>
                  </a:cubicBezTo>
                  <a:lnTo>
                    <a:pt x="27880" y="517232"/>
                  </a:lnTo>
                  <a:cubicBezTo>
                    <a:pt x="12482" y="517232"/>
                    <a:pt x="0" y="504750"/>
                    <a:pt x="0" y="489352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303530" y="3552073"/>
            <a:ext cx="1626187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88750" y="5599432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3530" y="5708531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12623" y="3460054"/>
            <a:ext cx="4497472" cy="128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9"/>
              </a:lnSpc>
            </a:pPr>
            <a:r>
              <a:rPr lang="en-US" sz="3707">
                <a:solidFill>
                  <a:srgbClr val="003845"/>
                </a:solidFill>
                <a:latin typeface="Montserrat Bold"/>
              </a:rPr>
              <a:t>Problem Statement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12623" y="5557700"/>
            <a:ext cx="329901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Market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Prospectus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70254" y="5558391"/>
            <a:ext cx="27935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Technical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29717" y="3460054"/>
            <a:ext cx="3251964" cy="117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Idea</a:t>
            </a:r>
          </a:p>
          <a:p>
            <a:pPr>
              <a:lnSpc>
                <a:spcPts val="4734"/>
              </a:lnSpc>
            </a:pPr>
            <a:r>
              <a:rPr lang="en-US" sz="3381">
                <a:solidFill>
                  <a:srgbClr val="003845"/>
                </a:solidFill>
                <a:latin typeface="Montserrat Bold"/>
              </a:rPr>
              <a:t>Overview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2455814" y="7573545"/>
            <a:ext cx="5553819" cy="1840292"/>
            <a:chOff x="0" y="0"/>
            <a:chExt cx="1462734" cy="48468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462734" cy="484686"/>
            </a:xfrm>
            <a:custGeom>
              <a:avLst/>
              <a:gdLst/>
              <a:ahLst/>
              <a:cxnLst/>
              <a:rect l="l" t="t" r="r" b="b"/>
              <a:pathLst>
                <a:path w="1462734" h="484686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79201" y="7573545"/>
            <a:ext cx="5553819" cy="1840292"/>
            <a:chOff x="0" y="0"/>
            <a:chExt cx="1462734" cy="48468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62734" cy="484686"/>
            </a:xfrm>
            <a:custGeom>
              <a:avLst/>
              <a:gdLst/>
              <a:ahLst/>
              <a:cxnLst/>
              <a:rect l="l" t="t" r="r" b="b"/>
              <a:pathLst>
                <a:path w="1462734" h="484686">
                  <a:moveTo>
                    <a:pt x="27880" y="0"/>
                  </a:moveTo>
                  <a:lnTo>
                    <a:pt x="1434854" y="0"/>
                  </a:lnTo>
                  <a:cubicBezTo>
                    <a:pt x="1450252" y="0"/>
                    <a:pt x="1462734" y="12482"/>
                    <a:pt x="1462734" y="27880"/>
                  </a:cubicBezTo>
                  <a:lnTo>
                    <a:pt x="1462734" y="456806"/>
                  </a:lnTo>
                  <a:cubicBezTo>
                    <a:pt x="1462734" y="472204"/>
                    <a:pt x="1450252" y="484686"/>
                    <a:pt x="1434854" y="484686"/>
                  </a:cubicBezTo>
                  <a:lnTo>
                    <a:pt x="27880" y="484686"/>
                  </a:lnTo>
                  <a:cubicBezTo>
                    <a:pt x="12482" y="484686"/>
                    <a:pt x="0" y="472204"/>
                    <a:pt x="0" y="456806"/>
                  </a:cubicBezTo>
                  <a:lnTo>
                    <a:pt x="0" y="27880"/>
                  </a:lnTo>
                  <a:cubicBezTo>
                    <a:pt x="0" y="12482"/>
                    <a:pt x="12482" y="0"/>
                    <a:pt x="2788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745900" y="8018094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03530" y="7911854"/>
            <a:ext cx="1566723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003845"/>
                </a:solidFill>
                <a:latin typeface="Mokoto"/>
              </a:rPr>
              <a:t>06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255473" y="7992645"/>
            <a:ext cx="3963453" cy="693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8"/>
              </a:lnSpc>
            </a:pPr>
            <a:r>
              <a:rPr lang="en-US" sz="4084">
                <a:solidFill>
                  <a:srgbClr val="003845"/>
                </a:solidFill>
                <a:latin typeface="Montserrat Bold"/>
              </a:rPr>
              <a:t>Execution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29717" y="7796741"/>
            <a:ext cx="27935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Future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3845"/>
                </a:solidFill>
                <a:latin typeface="Montserrat Bold"/>
              </a:rPr>
              <a:t>Scope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52151" y="2842658"/>
            <a:ext cx="12841891" cy="8443543"/>
          </a:xfrm>
          <a:custGeom>
            <a:avLst/>
            <a:gdLst/>
            <a:ahLst/>
            <a:cxnLst/>
            <a:rect l="l" t="t" r="r" b="b"/>
            <a:pathLst>
              <a:path w="12841891" h="8443543">
                <a:moveTo>
                  <a:pt x="0" y="0"/>
                </a:moveTo>
                <a:lnTo>
                  <a:pt x="12841891" y="0"/>
                </a:lnTo>
                <a:lnTo>
                  <a:pt x="12841891" y="8443543"/>
                </a:lnTo>
                <a:lnTo>
                  <a:pt x="0" y="8443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50147" y="1085850"/>
            <a:ext cx="5330557" cy="1035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Our Vision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063480" y="2495771"/>
            <a:ext cx="619582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"Our mission is to revolutionize road safety by leveraging advanced AI technology."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799094" y="4882319"/>
            <a:ext cx="6425164" cy="4297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64"/>
              </a:lnSpc>
            </a:pPr>
            <a:r>
              <a:rPr lang="en-US" sz="3760">
                <a:solidFill>
                  <a:srgbClr val="FFFFFF"/>
                </a:solidFill>
                <a:latin typeface="Open Sans Bold"/>
              </a:rPr>
              <a:t>Long Term Goals :-</a:t>
            </a:r>
          </a:p>
          <a:p>
            <a:pPr algn="just">
              <a:lnSpc>
                <a:spcPts val="5264"/>
              </a:lnSpc>
            </a:pPr>
            <a:endParaRPr lang="en-US" sz="3760">
              <a:solidFill>
                <a:srgbClr val="FFFFFF"/>
              </a:solidFill>
              <a:latin typeface="Open Sans Bold"/>
            </a:endParaRPr>
          </a:p>
          <a:p>
            <a:pPr marL="453385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drastically reduce the number of accidents caused by driver drowsiness and fatigue.</a:t>
            </a:r>
          </a:p>
          <a:p>
            <a:pPr marL="453385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make road travel safer for all by preventing accidents before they happen.</a:t>
            </a:r>
          </a:p>
          <a:p>
            <a:pPr marL="453385" lvl="1" indent="-226693" algn="just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Open Sans Bold"/>
              </a:rPr>
              <a:t>To create a world where AI-driven technology actively protects and assists drivers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050" y="2777707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76667" y="2294658"/>
            <a:ext cx="5998894" cy="4608125"/>
          </a:xfrm>
          <a:custGeom>
            <a:avLst/>
            <a:gdLst/>
            <a:ahLst/>
            <a:cxnLst/>
            <a:rect l="l" t="t" r="r" b="b"/>
            <a:pathLst>
              <a:path w="5998894" h="4608125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84510" y="1671994"/>
            <a:ext cx="6738825" cy="207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4510" y="4053226"/>
            <a:ext cx="7935597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To Develop a Machine Learning/Deep Learning algorithm capable of analyzing video feeds from an in-car camera and accurately detecting instances of driver drowsiness, unease, or sleepiness. The goal is to create a complete prototype that can be integrated into vehicles to enhance road safety.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8375" y="3106376"/>
            <a:ext cx="1455160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4607" y="1227075"/>
            <a:ext cx="7419618" cy="3875920"/>
          </a:xfrm>
          <a:custGeom>
            <a:avLst/>
            <a:gdLst/>
            <a:ahLst/>
            <a:cxnLst/>
            <a:rect l="l" t="t" r="r" b="b"/>
            <a:pathLst>
              <a:path w="7419618" h="3875920">
                <a:moveTo>
                  <a:pt x="0" y="0"/>
                </a:moveTo>
                <a:lnTo>
                  <a:pt x="7419618" y="0"/>
                </a:lnTo>
                <a:lnTo>
                  <a:pt x="7419618" y="3875920"/>
                </a:lnTo>
                <a:lnTo>
                  <a:pt x="0" y="387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9145" y="5808247"/>
            <a:ext cx="6730543" cy="3769104"/>
          </a:xfrm>
          <a:custGeom>
            <a:avLst/>
            <a:gdLst/>
            <a:ahLst/>
            <a:cxnLst/>
            <a:rect l="l" t="t" r="r" b="b"/>
            <a:pathLst>
              <a:path w="6730543" h="3769104">
                <a:moveTo>
                  <a:pt x="0" y="0"/>
                </a:moveTo>
                <a:lnTo>
                  <a:pt x="6730543" y="0"/>
                </a:lnTo>
                <a:lnTo>
                  <a:pt x="6730543" y="3769104"/>
                </a:lnTo>
                <a:lnTo>
                  <a:pt x="0" y="3769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26931" y="3031685"/>
            <a:ext cx="9132369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TARGET MARKET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81563" y="4409712"/>
            <a:ext cx="8877737" cy="369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Our target market spans various industries, including automotive, transportation, logistics, and public transportation.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The total addressable market (TAM) for road safety solutions is estimated at $3.1B with a projected annual growth rate of 12.40%.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Increasing awareness of road safety, government regulations, and a growing demand for advanced safety features present a compelling market opportunity.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A2E3F9"/>
              </a:solidFill>
              <a:latin typeface="Montserrat Semi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67828" y="-640152"/>
            <a:ext cx="3927377" cy="2149346"/>
          </a:xfrm>
          <a:custGeom>
            <a:avLst/>
            <a:gdLst/>
            <a:ahLst/>
            <a:cxnLst/>
            <a:rect l="l" t="t" r="r" b="b"/>
            <a:pathLst>
              <a:path w="3927377" h="2149346">
                <a:moveTo>
                  <a:pt x="0" y="0"/>
                </a:moveTo>
                <a:lnTo>
                  <a:pt x="3927377" y="0"/>
                </a:lnTo>
                <a:lnTo>
                  <a:pt x="3927377" y="2149347"/>
                </a:lnTo>
                <a:lnTo>
                  <a:pt x="0" y="2149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56197" y="8895357"/>
            <a:ext cx="3927377" cy="2149346"/>
          </a:xfrm>
          <a:custGeom>
            <a:avLst/>
            <a:gdLst/>
            <a:ahLst/>
            <a:cxnLst/>
            <a:rect l="l" t="t" r="r" b="b"/>
            <a:pathLst>
              <a:path w="3927377" h="2149346">
                <a:moveTo>
                  <a:pt x="0" y="0"/>
                </a:moveTo>
                <a:lnTo>
                  <a:pt x="3927377" y="0"/>
                </a:lnTo>
                <a:lnTo>
                  <a:pt x="3927377" y="2149346"/>
                </a:lnTo>
                <a:lnTo>
                  <a:pt x="0" y="21493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01619" y="8895357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85705" y="903673"/>
            <a:ext cx="5516589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15062"/>
            <a:ext cx="4875811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leverages state-of-the-art AI and deep learning algorithms to monitor driver behavior and detect signs of drowsiness, unease, or sleepiness.</a:t>
            </a:r>
          </a:p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Key features include real-time alerts, seamless integration into existing vehicle systems, and adaptability to diverse driving conditions.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A2E3F9"/>
              </a:solidFill>
              <a:latin typeface="Montserrat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706094" y="4415062"/>
            <a:ext cx="4875811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ALERTEYE engages drivers through unobtrusive alerts, such as audio warnings or haptic feedback, allowing them to regain focus and alertness. This proactive approach helps prevent accidents before they occur.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83489" y="4415062"/>
            <a:ext cx="4875811" cy="221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 The user interface is designed to be intuitive for both drivers and fleet operators. It provides valuable insights into driver behavior and alerts, facilitating data-driven decision-making.</a:t>
            </a:r>
          </a:p>
        </p:txBody>
      </p:sp>
      <p:sp>
        <p:nvSpPr>
          <p:cNvPr id="10" name="Freeform 10"/>
          <p:cNvSpPr/>
          <p:nvPr/>
        </p:nvSpPr>
        <p:spPr>
          <a:xfrm>
            <a:off x="2670867" y="2481950"/>
            <a:ext cx="1591477" cy="1561637"/>
          </a:xfrm>
          <a:custGeom>
            <a:avLst/>
            <a:gdLst/>
            <a:ahLst/>
            <a:cxnLst/>
            <a:rect l="l" t="t" r="r" b="b"/>
            <a:pathLst>
              <a:path w="1591477" h="156163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48262" y="2481950"/>
            <a:ext cx="1591477" cy="1561637"/>
          </a:xfrm>
          <a:custGeom>
            <a:avLst/>
            <a:gdLst/>
            <a:ahLst/>
            <a:cxnLst/>
            <a:rect l="l" t="t" r="r" b="b"/>
            <a:pathLst>
              <a:path w="1591477" h="1561637">
                <a:moveTo>
                  <a:pt x="0" y="0"/>
                </a:moveTo>
                <a:lnTo>
                  <a:pt x="1591476" y="0"/>
                </a:lnTo>
                <a:lnTo>
                  <a:pt x="1591476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025656" y="2481950"/>
            <a:ext cx="1591477" cy="1561637"/>
          </a:xfrm>
          <a:custGeom>
            <a:avLst/>
            <a:gdLst/>
            <a:ahLst/>
            <a:cxnLst/>
            <a:rect l="l" t="t" r="r" b="b"/>
            <a:pathLst>
              <a:path w="1591477" h="1561637">
                <a:moveTo>
                  <a:pt x="0" y="0"/>
                </a:moveTo>
                <a:lnTo>
                  <a:pt x="1591477" y="0"/>
                </a:lnTo>
                <a:lnTo>
                  <a:pt x="1591477" y="1561637"/>
                </a:lnTo>
                <a:lnTo>
                  <a:pt x="0" y="15616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27319" y="2642831"/>
            <a:ext cx="67857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04713" y="2642831"/>
            <a:ext cx="67857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82107" y="2642831"/>
            <a:ext cx="678574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65" b="-654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06353" y="940548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95274" y="1191652"/>
            <a:ext cx="3706055" cy="3709947"/>
            <a:chOff x="0" y="0"/>
            <a:chExt cx="976080" cy="9771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86672" y="1191652"/>
            <a:ext cx="3706055" cy="3709947"/>
            <a:chOff x="0" y="0"/>
            <a:chExt cx="976080" cy="977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14282" y="5385401"/>
            <a:ext cx="3706055" cy="3709947"/>
            <a:chOff x="0" y="0"/>
            <a:chExt cx="976080" cy="9771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86672" y="5385401"/>
            <a:ext cx="3706055" cy="3709947"/>
            <a:chOff x="0" y="0"/>
            <a:chExt cx="976080" cy="9771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76080" cy="977105"/>
            </a:xfrm>
            <a:custGeom>
              <a:avLst/>
              <a:gdLst/>
              <a:ahLst/>
              <a:cxnLst/>
              <a:rect l="l" t="t" r="r" b="b"/>
              <a:pathLst>
                <a:path w="976080" h="977105">
                  <a:moveTo>
                    <a:pt x="35513" y="0"/>
                  </a:moveTo>
                  <a:lnTo>
                    <a:pt x="940567" y="0"/>
                  </a:lnTo>
                  <a:cubicBezTo>
                    <a:pt x="960181" y="0"/>
                    <a:pt x="976080" y="15900"/>
                    <a:pt x="976080" y="35513"/>
                  </a:cubicBezTo>
                  <a:lnTo>
                    <a:pt x="976080" y="941593"/>
                  </a:lnTo>
                  <a:cubicBezTo>
                    <a:pt x="976080" y="961206"/>
                    <a:pt x="960181" y="977105"/>
                    <a:pt x="940567" y="977105"/>
                  </a:cubicBezTo>
                  <a:lnTo>
                    <a:pt x="35513" y="977105"/>
                  </a:lnTo>
                  <a:cubicBezTo>
                    <a:pt x="15900" y="977105"/>
                    <a:pt x="0" y="961206"/>
                    <a:pt x="0" y="941593"/>
                  </a:cubicBezTo>
                  <a:lnTo>
                    <a:pt x="0" y="35513"/>
                  </a:lnTo>
                  <a:cubicBezTo>
                    <a:pt x="0" y="15900"/>
                    <a:pt x="15900" y="0"/>
                    <a:pt x="35513" y="0"/>
                  </a:cubicBezTo>
                  <a:close/>
                </a:path>
              </a:pathLst>
            </a:custGeom>
            <a:solidFill>
              <a:srgbClr val="156C8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876097" y="3875597"/>
            <a:ext cx="2535806" cy="253580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D0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334350" y="1812365"/>
            <a:ext cx="3234061" cy="222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Preprocessing &amp; Post processing technique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46839" y="1933650"/>
            <a:ext cx="338572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Explanation of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Hyperparameter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choices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42600" y="6525927"/>
            <a:ext cx="3744072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A2E3F9"/>
                </a:solidFill>
                <a:latin typeface="Montserrat Bold"/>
              </a:rPr>
              <a:t>Model Performance metrics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46839" y="6516402"/>
            <a:ext cx="3385721" cy="166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Execution 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&amp;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E3F9"/>
                </a:solidFill>
                <a:latin typeface="Montserrat Bold"/>
              </a:rPr>
              <a:t>Innovation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63270" y="265220"/>
            <a:ext cx="5761459" cy="54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48">
                <a:solidFill>
                  <a:srgbClr val="A2E3F9"/>
                </a:solidFill>
                <a:latin typeface="Montserrat Bold"/>
              </a:rPr>
              <a:t>TECHNICAL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8970" y="609650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4"/>
                </a:lnTo>
                <a:lnTo>
                  <a:pt x="0" y="18210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520805" y="2876800"/>
            <a:ext cx="5246391" cy="524637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flipH="1">
            <a:off x="4432792" y="3704589"/>
            <a:ext cx="2655862" cy="478055"/>
          </a:xfrm>
          <a:custGeom>
            <a:avLst/>
            <a:gdLst/>
            <a:ahLst/>
            <a:cxnLst/>
            <a:rect l="l" t="t" r="r" b="b"/>
            <a:pathLst>
              <a:path w="2655862" h="478055">
                <a:moveTo>
                  <a:pt x="2655862" y="0"/>
                </a:moveTo>
                <a:lnTo>
                  <a:pt x="0" y="0"/>
                </a:lnTo>
                <a:lnTo>
                  <a:pt x="0" y="478055"/>
                </a:lnTo>
                <a:lnTo>
                  <a:pt x="2655862" y="478055"/>
                </a:lnTo>
                <a:lnTo>
                  <a:pt x="265586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69809" y="3704589"/>
            <a:ext cx="2655862" cy="478055"/>
          </a:xfrm>
          <a:custGeom>
            <a:avLst/>
            <a:gdLst/>
            <a:ahLst/>
            <a:cxnLst/>
            <a:rect l="l" t="t" r="r" b="b"/>
            <a:pathLst>
              <a:path w="2655862" h="478055">
                <a:moveTo>
                  <a:pt x="0" y="0"/>
                </a:moveTo>
                <a:lnTo>
                  <a:pt x="2655862" y="0"/>
                </a:lnTo>
                <a:lnTo>
                  <a:pt x="2655862" y="478055"/>
                </a:lnTo>
                <a:lnTo>
                  <a:pt x="0" y="47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94156" y="-1238000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8" y="0"/>
                </a:lnTo>
                <a:lnTo>
                  <a:pt x="4130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23529" y="938320"/>
            <a:ext cx="7655501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TECHNIQUES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03691" y="3215974"/>
            <a:ext cx="4137026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PREPROCESSING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25671" y="3436319"/>
            <a:ext cx="4462329" cy="507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92DCEF"/>
                </a:solidFill>
                <a:latin typeface="Mokoto"/>
              </a:rPr>
              <a:t>POSTPROCESSING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154069"/>
            <a:ext cx="3280270" cy="275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Annotation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Cleaning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Resizing and Normalization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Temporal Data Handling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Augmentation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Class Imbalance Handling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Feature Extraction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Splitting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Privacy </a:t>
            </a:r>
          </a:p>
          <a:p>
            <a:pPr algn="just">
              <a:lnSpc>
                <a:spcPts val="2197"/>
              </a:lnSpc>
            </a:pPr>
            <a:endParaRPr lang="en-US" sz="1569">
              <a:solidFill>
                <a:srgbClr val="A2E3F9"/>
              </a:solidFill>
              <a:latin typeface="Montserrat Semi-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6995" y="4543758"/>
            <a:ext cx="2841740" cy="3855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Generation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Thresholds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Visualization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Notification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Data Logging and Analysis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Real-time Processing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Alert Retention and Archiving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Feedback Mechanism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r>
              <a:rPr lang="en-US" sz="1569">
                <a:solidFill>
                  <a:srgbClr val="A2E3F9"/>
                </a:solidFill>
                <a:latin typeface="Montserrat Semi-Bold"/>
              </a:rPr>
              <a:t>Continuous Model Monitoring and Improvement</a:t>
            </a:r>
          </a:p>
          <a:p>
            <a:pPr marL="338961" lvl="1" indent="-169480" algn="just">
              <a:lnSpc>
                <a:spcPts val="2197"/>
              </a:lnSpc>
              <a:buFont typeface="Arial"/>
              <a:buChar char="•"/>
            </a:pPr>
            <a:endParaRPr lang="en-US" sz="1569">
              <a:solidFill>
                <a:srgbClr val="A2E3F9"/>
              </a:solidFill>
              <a:latin typeface="Montserrat Semi-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461454" y="7592952"/>
            <a:ext cx="4130289" cy="4114800"/>
          </a:xfrm>
          <a:custGeom>
            <a:avLst/>
            <a:gdLst/>
            <a:ahLst/>
            <a:cxnLst/>
            <a:rect l="l" t="t" r="r" b="b"/>
            <a:pathLst>
              <a:path w="4130289" h="4114800">
                <a:moveTo>
                  <a:pt x="0" y="0"/>
                </a:moveTo>
                <a:lnTo>
                  <a:pt x="4130289" y="0"/>
                </a:lnTo>
                <a:lnTo>
                  <a:pt x="4130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597</Words>
  <Application>Microsoft Office PowerPoint</Application>
  <PresentationFormat>Custom</PresentationFormat>
  <Paragraphs>147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Montserrat Bold</vt:lpstr>
      <vt:lpstr>Kollektif Bold</vt:lpstr>
      <vt:lpstr>Calibri</vt:lpstr>
      <vt:lpstr>Georgia Pro</vt:lpstr>
      <vt:lpstr>Arial</vt:lpstr>
      <vt:lpstr>Open Sauce Heavy</vt:lpstr>
      <vt:lpstr>Mokoto</vt:lpstr>
      <vt:lpstr>Kollektif</vt:lpstr>
      <vt:lpstr>Georgia Pro Italics</vt:lpstr>
      <vt:lpstr>Open Sans Bold</vt:lpstr>
      <vt:lpstr>Montserrat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EXPLORERS</dc:title>
  <dc:creator>Priyanshu Srivastava</dc:creator>
  <cp:lastModifiedBy>LENOVO</cp:lastModifiedBy>
  <cp:revision>2</cp:revision>
  <dcterms:created xsi:type="dcterms:W3CDTF">2006-08-16T00:00:00Z</dcterms:created>
  <dcterms:modified xsi:type="dcterms:W3CDTF">2024-01-24T08:17:13Z</dcterms:modified>
  <dc:identifier>DAFwqkADXIM</dc:identifier>
</cp:coreProperties>
</file>